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70737-F359-4F1C-9C8E-E01201FD6EFC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291EE-48EB-4993-BCE8-92EE7DC1B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343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8011-08BE-466F-AF55-9E82D3199A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769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800" y="457200"/>
            <a:ext cx="8293723" cy="5660574"/>
            <a:chOff x="304800" y="457200"/>
            <a:chExt cx="8293723" cy="56605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457200"/>
              <a:ext cx="8293723" cy="4669974"/>
            </a:xfrm>
            <a:prstGeom prst="rect">
              <a:avLst/>
            </a:prstGeom>
          </p:spPr>
        </p:pic>
        <p:sp>
          <p:nvSpPr>
            <p:cNvPr id="7" name="Flowchart: Magnetic Disk 6"/>
            <p:cNvSpPr/>
            <p:nvPr/>
          </p:nvSpPr>
          <p:spPr>
            <a:xfrm>
              <a:off x="1676400" y="4648200"/>
              <a:ext cx="5943600" cy="1469574"/>
            </a:xfrm>
            <a:prstGeom prst="flowChartMagneticDisk">
              <a:avLst/>
            </a:prstGeom>
            <a:gradFill>
              <a:gsLst>
                <a:gs pos="30000">
                  <a:srgbClr val="7030A0">
                    <a:alpha val="0"/>
                    <a:lumMod val="0"/>
                    <a:lumOff val="100000"/>
                  </a:srgbClr>
                </a:gs>
                <a:gs pos="86000">
                  <a:schemeClr val="accent1">
                    <a:tint val="44500"/>
                    <a:satMod val="160000"/>
                  </a:schemeClr>
                </a:gs>
                <a:gs pos="64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50800">
              <a:gradFill>
                <a:gsLst>
                  <a:gs pos="64000">
                    <a:srgbClr val="7030A0">
                      <a:alpha val="0"/>
                      <a:lumMod val="12000"/>
                      <a:lumOff val="88000"/>
                    </a:srgbClr>
                  </a:gs>
                  <a:gs pos="9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w="190500" h="190500" prst="angle"/>
              <a:bevelB w="152400" h="152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15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15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8232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/>
          <p:cNvSpPr/>
          <p:nvPr/>
        </p:nvSpPr>
        <p:spPr>
          <a:xfrm>
            <a:off x="3116580" y="539055"/>
            <a:ext cx="2674620" cy="2508945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3093720" y="508575"/>
            <a:ext cx="2697480" cy="2463225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Magnetic Disk 1"/>
          <p:cNvSpPr/>
          <p:nvPr/>
        </p:nvSpPr>
        <p:spPr>
          <a:xfrm>
            <a:off x="3116580" y="487858"/>
            <a:ext cx="2674620" cy="2560142"/>
          </a:xfrm>
          <a:prstGeom prst="flowChartMagneticDisk">
            <a:avLst/>
          </a:prstGeom>
          <a:solidFill>
            <a:schemeClr val="bg2">
              <a:lumMod val="90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6580" y="1439584"/>
            <a:ext cx="2674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{2,4,6,8,…}</a:t>
            </a:r>
            <a:endParaRPr lang="bn-BD" sz="3600" dirty="0" smtClean="0"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9920" y="2116395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x:x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 সংখ্যা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43600" y="6035040"/>
            <a:ext cx="2667000" cy="6858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9050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তালিকা পদ্ধতি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" y="6035040"/>
            <a:ext cx="2667000" cy="6858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412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সেট গঠন পদ্ধতি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208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2783 0.4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7 -0.01643 L 0.2797 0.44468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1.11111E-6 L -0.30417 0.427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29253 0.364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/>
      <p:bldP spid="8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264920" y="396240"/>
            <a:ext cx="5105400" cy="1905000"/>
          </a:xfrm>
          <a:prstGeom prst="horizontalScroll">
            <a:avLst/>
          </a:prstGeom>
          <a:solidFill>
            <a:schemeClr val="accent3">
              <a:lumMod val="20000"/>
              <a:lumOff val="80000"/>
              <a:alpha val="53000"/>
            </a:schemeClr>
          </a:solidFill>
          <a:ln w="47625">
            <a:solidFill>
              <a:srgbClr val="7030A0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55435756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72" name="Equation" r:id="rId3" imgW="114151" imgH="215619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2811482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q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{-9,-6,-3,3,6,9}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সেটটিকে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={x:x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পূর্ণসংখ্যা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&lt;27}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সেটটিকে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766560" y="548640"/>
            <a:ext cx="1981200" cy="1752600"/>
          </a:xfrm>
          <a:prstGeom prst="downArrow">
            <a:avLst/>
          </a:prstGeom>
          <a:solidFill>
            <a:schemeClr val="accent2">
              <a:lumMod val="75000"/>
              <a:alpha val="28000"/>
            </a:schemeClr>
          </a:solidFill>
          <a:ln w="444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96850" h="184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686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914400" y="1600200"/>
            <a:ext cx="2133600" cy="2514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8400" y="1600200"/>
            <a:ext cx="2133600" cy="2514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248400" y="1600200"/>
            <a:ext cx="2133600" cy="2514600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14400" y="1600200"/>
            <a:ext cx="2133600" cy="2514600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76600" y="2133600"/>
            <a:ext cx="2590800" cy="990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AUB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0" y="19812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3000" y="313470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1200" y="35052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62200" y="2667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3000" y="25908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2800" y="1905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2400" y="2286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96200" y="31490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29400" y="32766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24600" y="244890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04800" y="4038600"/>
            <a:ext cx="685800" cy="685800"/>
          </a:xfrm>
          <a:prstGeom prst="ellipse">
            <a:avLst/>
          </a:prstGeom>
          <a:solidFill>
            <a:schemeClr val="bg2">
              <a:lumMod val="75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229600" y="4114800"/>
            <a:ext cx="685800" cy="685800"/>
          </a:xfrm>
          <a:prstGeom prst="ellipse">
            <a:avLst/>
          </a:prstGeom>
          <a:solidFill>
            <a:schemeClr val="bg2">
              <a:lumMod val="75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1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17916 0.2240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112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9166 0.2111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106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083 L 0.39584 0.1810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0" y="101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3625 0.3129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156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315 L 0.32084 0.4453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234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2375 0.212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106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083 L -0.17083 0.2810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151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2625 0.4574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229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185 L -0.2375 0.3907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194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23333 0.1777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89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20833 0.3055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38" grpId="0" animBg="1"/>
      <p:bldP spid="36" grpId="0" animBg="1"/>
      <p:bldP spid="39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1000" y="762000"/>
            <a:ext cx="2971800" cy="2819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762000"/>
            <a:ext cx="2971800" cy="2819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67400" y="762000"/>
            <a:ext cx="2971800" cy="2819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67400" y="762000"/>
            <a:ext cx="2971800" cy="2819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066800"/>
            <a:ext cx="457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106680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82880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2133600"/>
            <a:ext cx="568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2590800"/>
            <a:ext cx="457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772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43800" y="1219200"/>
            <a:ext cx="736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y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6400800" y="12192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x</a:t>
            </a:r>
            <a:endParaRPr lang="en-US" sz="4400" dirty="0"/>
          </a:p>
        </p:txBody>
      </p:sp>
      <p:sp>
        <p:nvSpPr>
          <p:cNvPr id="24" name="TextBox 23"/>
          <p:cNvSpPr txBox="1"/>
          <p:nvPr/>
        </p:nvSpPr>
        <p:spPr>
          <a:xfrm>
            <a:off x="6324600" y="22098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z</a:t>
            </a:r>
            <a:endParaRPr lang="en-US" sz="4400" dirty="0"/>
          </a:p>
        </p:txBody>
      </p:sp>
      <p:sp>
        <p:nvSpPr>
          <p:cNvPr id="25" name="TextBox 24"/>
          <p:cNvSpPr txBox="1"/>
          <p:nvPr/>
        </p:nvSpPr>
        <p:spPr>
          <a:xfrm>
            <a:off x="7162800" y="25908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26" name="TextBox 25"/>
          <p:cNvSpPr txBox="1"/>
          <p:nvPr/>
        </p:nvSpPr>
        <p:spPr>
          <a:xfrm>
            <a:off x="7924800" y="20574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5</a:t>
            </a:r>
            <a:endParaRPr lang="en-US" sz="4400" dirty="0"/>
          </a:p>
        </p:txBody>
      </p:sp>
      <p:sp>
        <p:nvSpPr>
          <p:cNvPr id="37" name="Rounded Rectangle 36"/>
          <p:cNvSpPr/>
          <p:nvPr/>
        </p:nvSpPr>
        <p:spPr>
          <a:xfrm>
            <a:off x="3429000" y="762000"/>
            <a:ext cx="19812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C∩D</a:t>
            </a:r>
          </a:p>
        </p:txBody>
      </p:sp>
      <p:sp>
        <p:nvSpPr>
          <p:cNvPr id="21" name="Flowchart: Connector 20"/>
          <p:cNvSpPr/>
          <p:nvPr/>
        </p:nvSpPr>
        <p:spPr>
          <a:xfrm>
            <a:off x="6934200" y="3962400"/>
            <a:ext cx="1066800" cy="1143000"/>
          </a:xfrm>
          <a:prstGeom prst="flowChartConnecto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838200" y="3962400"/>
            <a:ext cx="1066800" cy="1143000"/>
          </a:xfrm>
          <a:prstGeom prst="flowChartConnecto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376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3566 0.4840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00" y="242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3009 L 0.18975 0.4094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220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0.00625 L 0.15451 0.3236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159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875 0.3833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192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47 L -0.27917 0.577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289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982 L -0.4375 0.2712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156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064 L -0.37083 0.2657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128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27084 0.3944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/>
      <p:bldP spid="9" grpId="0"/>
      <p:bldP spid="9" grpId="1"/>
      <p:bldP spid="10" grpId="0"/>
      <p:bldP spid="10" grpId="1"/>
      <p:bldP spid="12" grpId="0"/>
      <p:bldP spid="12" grpId="1"/>
      <p:bldP spid="13" grpId="0"/>
      <p:bldP spid="22" grpId="0"/>
      <p:bldP spid="23" grpId="0"/>
      <p:bldP spid="23" grpId="1"/>
      <p:bldP spid="24" grpId="0"/>
      <p:bldP spid="25" grpId="0"/>
      <p:bldP spid="25" grpId="1"/>
      <p:bldP spid="26" grpId="0"/>
      <p:bldP spid="26" grpId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533400" y="457200"/>
            <a:ext cx="8229600" cy="1905000"/>
          </a:xfrm>
          <a:prstGeom prst="ellipseRibbon2">
            <a:avLst/>
          </a:prstGeom>
          <a:solidFill>
            <a:schemeClr val="accent2">
              <a:lumMod val="20000"/>
              <a:lumOff val="80000"/>
              <a:alpha val="28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0" y="3962400"/>
            <a:ext cx="2895600" cy="685800"/>
          </a:xfrm>
          <a:prstGeom prst="roundRect">
            <a:avLst/>
          </a:prstGeom>
          <a:solidFill>
            <a:srgbClr val="00B050">
              <a:alpha val="60000"/>
            </a:srgbClr>
          </a:solidFill>
          <a:scene3d>
            <a:camera prst="orthographicFront"/>
            <a:lightRig rig="threePt" dir="t"/>
          </a:scene3d>
          <a:sp3d>
            <a:bevelT w="19050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হলে 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AUB</a:t>
            </a:r>
            <a:r>
              <a:rPr lang="bn-BD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0" y="5181600"/>
            <a:ext cx="2895600" cy="685800"/>
          </a:xfrm>
          <a:prstGeom prst="roundRect">
            <a:avLst/>
          </a:prstGeom>
          <a:solidFill>
            <a:srgbClr val="7030A0">
              <a:alpha val="41000"/>
            </a:srgbClr>
          </a:solidFill>
          <a:ln w="444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9050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∩Q = ?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52400" y="3810000"/>
            <a:ext cx="685800" cy="838200"/>
          </a:xfrm>
          <a:prstGeom prst="flowChartConnector">
            <a:avLst/>
          </a:prstGeom>
          <a:solidFill>
            <a:srgbClr val="7030A0">
              <a:alpha val="64000"/>
            </a:srgbClr>
          </a:solidFill>
          <a:ln w="47625"/>
          <a:scene3d>
            <a:camera prst="orthographicFront"/>
            <a:lightRig rig="threePt" dir="t"/>
          </a:scene3d>
          <a:sp3d>
            <a:bevelT w="165100" h="152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152400" y="5029200"/>
            <a:ext cx="685800" cy="838200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87000"/>
            </a:schemeClr>
          </a:solidFill>
          <a:ln w="412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46050" h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066800" y="3962400"/>
            <a:ext cx="2362200" cy="685800"/>
          </a:xfrm>
          <a:prstGeom prst="roundRect">
            <a:avLst/>
          </a:prstGeom>
          <a:solidFill>
            <a:srgbClr val="92D050">
              <a:alpha val="28000"/>
            </a:srgbClr>
          </a:solidFill>
          <a:ln w="412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= {3,4,5}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90600" y="5181600"/>
            <a:ext cx="2438400" cy="685800"/>
          </a:xfrm>
          <a:prstGeom prst="roundRect">
            <a:avLst/>
          </a:prstGeom>
          <a:solidFill>
            <a:srgbClr val="92D050">
              <a:alpha val="46000"/>
            </a:srgbClr>
          </a:solidFill>
          <a:ln w="444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 = {x,y,3,7}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81400" y="3962400"/>
            <a:ext cx="2362200" cy="685800"/>
          </a:xfrm>
          <a:prstGeom prst="roundRect">
            <a:avLst/>
          </a:prstGeom>
          <a:solidFill>
            <a:srgbClr val="FFC000">
              <a:alpha val="54000"/>
            </a:srgbClr>
          </a:solidFill>
          <a:ln w="41275"/>
          <a:scene3d>
            <a:camera prst="orthographicFront"/>
            <a:lightRig rig="threePt" dir="t"/>
          </a:scene3d>
          <a:sp3d>
            <a:bevelT w="17145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 = {4,5,6}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81400" y="5181600"/>
            <a:ext cx="2438400" cy="685800"/>
          </a:xfrm>
          <a:prstGeom prst="roundRect">
            <a:avLst/>
          </a:prstGeom>
          <a:solidFill>
            <a:srgbClr val="FFC000">
              <a:alpha val="41000"/>
            </a:srgbClr>
          </a:solidFill>
          <a:ln w="444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8415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z,y,7,9}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810000" y="2209800"/>
            <a:ext cx="1981200" cy="1524000"/>
          </a:xfrm>
          <a:prstGeom prst="downArrow">
            <a:avLst/>
          </a:prstGeom>
          <a:solidFill>
            <a:schemeClr val="bg2">
              <a:lumMod val="90000"/>
              <a:alpha val="28000"/>
            </a:schemeClr>
          </a:solidFill>
          <a:ln w="476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77800" h="133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25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028700" y="533400"/>
            <a:ext cx="7086600" cy="1752600"/>
          </a:xfrm>
          <a:prstGeom prst="ribbon">
            <a:avLst/>
          </a:prstGeom>
          <a:solidFill>
            <a:schemeClr val="bg2">
              <a:lumMod val="50000"/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Internal Storage 3"/>
          <p:cNvSpPr/>
          <p:nvPr/>
        </p:nvSpPr>
        <p:spPr>
          <a:xfrm>
            <a:off x="381000" y="2438400"/>
            <a:ext cx="8382000" cy="3581400"/>
          </a:xfrm>
          <a:prstGeom prst="flowChartInternalStorage">
            <a:avLst/>
          </a:prstGeom>
          <a:solidFill>
            <a:schemeClr val="accent3">
              <a:lumMod val="20000"/>
              <a:lumOff val="8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/>
              <a:buChar char="r"/>
            </a:pPr>
            <a:endParaRPr lang="bn-BD" sz="3600" dirty="0" smtClean="0">
              <a:sym typeface="Wingdings"/>
            </a:endParaRPr>
          </a:p>
          <a:p>
            <a:pPr marL="571500" indent="-571500">
              <a:buFont typeface="Wingdings"/>
              <a:buChar char="r"/>
            </a:pPr>
            <a:endParaRPr lang="bn-BD" sz="3600" dirty="0">
              <a:sym typeface="Wingdings"/>
            </a:endParaRPr>
          </a:p>
          <a:p>
            <a:pPr marL="571500" indent="-571500">
              <a:buFont typeface="Wingdings"/>
              <a:buChar char="r"/>
            </a:pPr>
            <a:endParaRPr lang="en-US" sz="3600" dirty="0" smtClean="0">
              <a:sym typeface="Wingdings"/>
            </a:endParaRPr>
          </a:p>
          <a:p>
            <a:pPr marL="571500" indent="-571500">
              <a:buFont typeface="Wingdings"/>
              <a:buChar char="r"/>
            </a:pPr>
            <a:endParaRPr lang="en-US" sz="3600" dirty="0">
              <a:sym typeface="Wingdings"/>
            </a:endParaRPr>
          </a:p>
          <a:p>
            <a:endParaRPr lang="bn-BD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/>
              <a:buChar char="r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পূর্ণসংখ্যার সেটকে তালিকা পদ্ধতিতে প্রকাশ কর।</a:t>
            </a:r>
          </a:p>
          <a:p>
            <a:pPr marL="571500" indent="-571500">
              <a:buFont typeface="Wingdings"/>
              <a:buChar char="r"/>
            </a:pP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 = {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3,4,5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}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B =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{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6,7,8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}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হলে,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A∩B=?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/>
              <a:buChar char="r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/>
              <a:buChar char="r"/>
            </a:pPr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/>
              <a:buChar char="r"/>
            </a:pPr>
            <a:endParaRPr lang="bn-BD" sz="3600" dirty="0" smtClean="0"/>
          </a:p>
          <a:p>
            <a:pPr marL="571500" indent="-571500">
              <a:buFont typeface="Wingdings"/>
              <a:buChar char="r"/>
            </a:pPr>
            <a:endParaRPr lang="bn-BD" sz="3600" dirty="0" smtClean="0"/>
          </a:p>
          <a:p>
            <a:pPr marL="571500" indent="-571500">
              <a:buFont typeface="Wingdings"/>
              <a:buChar char="r"/>
            </a:pP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92208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8360" y="838200"/>
            <a:ext cx="4572000" cy="1066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47625">
            <a:solidFill>
              <a:srgbClr val="C00000"/>
            </a:solidFill>
          </a:ln>
          <a:scene3d>
            <a:camera prst="orthographicFront"/>
            <a:lightRig rig="threePt" dir="t"/>
          </a:scene3d>
          <a:sp3d extrusionH="152400" contourW="57150">
            <a:bevelT w="107950" h="190500" prst="softRound"/>
            <a:extrusionClr>
              <a:srgbClr val="C0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002060"/>
                </a:solidFill>
              </a:rPr>
              <a:t>বাড়ির কাজ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83920" y="2667000"/>
            <a:ext cx="7315200" cy="3093720"/>
          </a:xfrm>
          <a:prstGeom prst="roundRect">
            <a:avLst/>
          </a:prstGeom>
          <a:solidFill>
            <a:schemeClr val="accent3">
              <a:alpha val="61000"/>
            </a:schemeClr>
          </a:solidFill>
          <a:ln w="476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2349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</a:rPr>
              <a:t>তুমি প্রতিদিন ব্যবহার কর এমন দুটি সেট এর নাম লিখ এবং সেট দুটিকে তালিকা ও সেট গঠন পদ্ধতিতে প্রকাশ কর।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245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6720" y="487680"/>
            <a:ext cx="8229600" cy="5429250"/>
            <a:chOff x="426720" y="487680"/>
            <a:chExt cx="8229600" cy="54292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" y="487680"/>
              <a:ext cx="8229600" cy="5429250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2788920" y="685800"/>
              <a:ext cx="3810000" cy="11887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46000"/>
              </a:schemeClr>
            </a:solidFill>
            <a:ln w="53975">
              <a:noFill/>
            </a:ln>
            <a:scene3d>
              <a:camera prst="orthographicFront"/>
              <a:lightRig rig="threePt" dir="t"/>
            </a:scene3d>
            <a:sp3d>
              <a:bevelT w="381000" h="260350" prst="cross"/>
              <a:bevelB w="24765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1500" b="1" dirty="0" smtClean="0">
                  <a:solidFill>
                    <a:srgbClr val="FFC000"/>
                  </a:solidFill>
                </a:rPr>
                <a:t>ধন্যবাদ</a:t>
              </a:r>
              <a:endParaRPr lang="en-US" sz="11500" b="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9173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6477000" cy="6858000"/>
          </a:xfrm>
          <a:prstGeom prst="roundRect">
            <a:avLst/>
          </a:prstGeom>
          <a:solidFill>
            <a:schemeClr val="accent3">
              <a:alpha val="16000"/>
            </a:schemeClr>
          </a:solidFill>
          <a:ln w="69850">
            <a:solidFill>
              <a:srgbClr val="FFC000"/>
            </a:solidFill>
          </a:ln>
          <a:scene3d>
            <a:camera prst="orthographicFront"/>
            <a:lightRig rig="threePt" dir="t"/>
          </a:scene3d>
          <a:sp3d contourW="57150">
            <a:bevelT w="336550" h="158750" prst="angle"/>
            <a:bevelB w="184150" h="184150"/>
            <a:extrusionClr>
              <a:srgbClr val="92D05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মোকছেদুর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4400" dirty="0" smtClean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এসসি(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bn-BD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buNone/>
            </a:pPr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শিক্ষক ( বিজ্ঞান)</a:t>
            </a:r>
          </a:p>
          <a:p>
            <a:pPr algn="ctr">
              <a:buNone/>
            </a:pP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জায়গীরহাট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ফখরুল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উলুম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মিঠাপুকুর</a:t>
            </a:r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রংপুর</a:t>
            </a:r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>
              <a:buNone/>
            </a:pP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mashud3010@gmail.com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hrysanthem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28600"/>
            <a:ext cx="2362200" cy="624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059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03669" y="449808"/>
            <a:ext cx="7352764" cy="5598814"/>
            <a:chOff x="800637" y="449808"/>
            <a:chExt cx="7352764" cy="5598814"/>
          </a:xfrm>
          <a:solidFill>
            <a:schemeClr val="accent3">
              <a:alpha val="20000"/>
            </a:schemeClr>
          </a:solidFill>
        </p:grpSpPr>
        <p:grpSp>
          <p:nvGrpSpPr>
            <p:cNvPr id="4" name="Group 3"/>
            <p:cNvGrpSpPr/>
            <p:nvPr/>
          </p:nvGrpSpPr>
          <p:grpSpPr>
            <a:xfrm>
              <a:off x="838200" y="449808"/>
              <a:ext cx="7315201" cy="980258"/>
              <a:chOff x="533400" y="760927"/>
              <a:chExt cx="7924801" cy="1602348"/>
            </a:xfrm>
            <a:grpFill/>
          </p:grpSpPr>
          <p:sp>
            <p:nvSpPr>
              <p:cNvPr id="2" name="Striped Right Arrow 1"/>
              <p:cNvSpPr/>
              <p:nvPr/>
            </p:nvSpPr>
            <p:spPr>
              <a:xfrm>
                <a:off x="533400" y="760927"/>
                <a:ext cx="2057399" cy="1602348"/>
              </a:xfrm>
              <a:prstGeom prst="stripedRightArrow">
                <a:avLst/>
              </a:prstGeom>
              <a:grpFill/>
              <a:ln w="44450">
                <a:solidFill>
                  <a:schemeClr val="accent1"/>
                </a:solidFill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sunse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শ্রেণি</a:t>
                </a:r>
                <a:endPara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" name="Flowchart: Alternate Process 2"/>
              <p:cNvSpPr/>
              <p:nvPr/>
            </p:nvSpPr>
            <p:spPr>
              <a:xfrm>
                <a:off x="2737830" y="1058328"/>
                <a:ext cx="5720371" cy="1084821"/>
              </a:xfrm>
              <a:prstGeom prst="flowChartAlternateProcess">
                <a:avLst/>
              </a:prstGeom>
              <a:grpFill/>
              <a:ln w="44450">
                <a:solidFill>
                  <a:schemeClr val="accent1"/>
                </a:solidFill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sunse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নবম-দশম</a:t>
                </a:r>
                <a:endPara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839274" y="1588512"/>
              <a:ext cx="7302321" cy="980258"/>
              <a:chOff x="547352" y="760927"/>
              <a:chExt cx="7910848" cy="1602348"/>
            </a:xfrm>
            <a:grpFill/>
          </p:grpSpPr>
          <p:sp>
            <p:nvSpPr>
              <p:cNvPr id="13" name="Striped Right Arrow 12"/>
              <p:cNvSpPr/>
              <p:nvPr/>
            </p:nvSpPr>
            <p:spPr>
              <a:xfrm>
                <a:off x="547352" y="760927"/>
                <a:ext cx="2057398" cy="1602348"/>
              </a:xfrm>
              <a:prstGeom prst="stripedRightArrow">
                <a:avLst/>
              </a:prstGeom>
              <a:grpFill/>
              <a:ln w="44450">
                <a:solidFill>
                  <a:schemeClr val="accent1"/>
                </a:solidFill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sunse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বিষয়</a:t>
                </a:r>
                <a:endPara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Flowchart: Alternate Process 13"/>
              <p:cNvSpPr/>
              <p:nvPr/>
            </p:nvSpPr>
            <p:spPr>
              <a:xfrm>
                <a:off x="2737830" y="1051306"/>
                <a:ext cx="5720370" cy="1098866"/>
              </a:xfrm>
              <a:prstGeom prst="flowChartAlternateProcess">
                <a:avLst/>
              </a:prstGeom>
              <a:grpFill/>
              <a:ln w="44450">
                <a:solidFill>
                  <a:schemeClr val="accent1"/>
                </a:solidFill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sunse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গণিত</a:t>
                </a:r>
                <a:endPara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13516" y="2717559"/>
              <a:ext cx="7315201" cy="980258"/>
              <a:chOff x="533400" y="760927"/>
              <a:chExt cx="7924801" cy="1602348"/>
            </a:xfrm>
            <a:grpFill/>
          </p:grpSpPr>
          <p:sp>
            <p:nvSpPr>
              <p:cNvPr id="16" name="Striped Right Arrow 15"/>
              <p:cNvSpPr/>
              <p:nvPr/>
            </p:nvSpPr>
            <p:spPr>
              <a:xfrm>
                <a:off x="533400" y="760927"/>
                <a:ext cx="2057399" cy="1602348"/>
              </a:xfrm>
              <a:prstGeom prst="stripedRightArrow">
                <a:avLst/>
              </a:prstGeom>
              <a:grpFill/>
              <a:ln w="44450">
                <a:solidFill>
                  <a:schemeClr val="accent1"/>
                </a:solidFill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sunse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অধ্যায়</a:t>
                </a:r>
                <a:endPara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Flowchart: Alternate Process 16"/>
              <p:cNvSpPr/>
              <p:nvPr/>
            </p:nvSpPr>
            <p:spPr>
              <a:xfrm>
                <a:off x="2737830" y="1028498"/>
                <a:ext cx="5720371" cy="1144482"/>
              </a:xfrm>
              <a:prstGeom prst="flowChartAlternateProcess">
                <a:avLst/>
              </a:prstGeom>
              <a:grpFill/>
              <a:ln w="44450">
                <a:solidFill>
                  <a:schemeClr val="accent1"/>
                </a:solidFill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sunse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দ্বিতীয় অধ্যায়</a:t>
                </a:r>
                <a:endPara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26395" y="3855072"/>
              <a:ext cx="7289443" cy="1042748"/>
              <a:chOff x="561304" y="709853"/>
              <a:chExt cx="7896897" cy="1704496"/>
            </a:xfrm>
            <a:grpFill/>
          </p:grpSpPr>
          <p:sp>
            <p:nvSpPr>
              <p:cNvPr id="19" name="Striped Right Arrow 18"/>
              <p:cNvSpPr/>
              <p:nvPr/>
            </p:nvSpPr>
            <p:spPr>
              <a:xfrm>
                <a:off x="561304" y="709853"/>
                <a:ext cx="2057398" cy="1704496"/>
              </a:xfrm>
              <a:prstGeom prst="stripedRightArrow">
                <a:avLst/>
              </a:prstGeom>
              <a:grpFill/>
              <a:ln w="44450">
                <a:solidFill>
                  <a:schemeClr val="accent1"/>
                </a:solidFill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sunse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সময়</a:t>
                </a:r>
                <a:endPara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" name="Flowchart: Alternate Process 19"/>
              <p:cNvSpPr/>
              <p:nvPr/>
            </p:nvSpPr>
            <p:spPr>
              <a:xfrm>
                <a:off x="2737830" y="1070600"/>
                <a:ext cx="5720371" cy="1060273"/>
              </a:xfrm>
              <a:prstGeom prst="flowChartAlternateProcess">
                <a:avLst/>
              </a:prstGeom>
              <a:grpFill/>
              <a:ln w="44450">
                <a:solidFill>
                  <a:schemeClr val="accent1"/>
                </a:solidFill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sunse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৫০ মিনিট</a:t>
                </a:r>
                <a:endPara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800637" y="5068364"/>
              <a:ext cx="7315201" cy="980258"/>
              <a:chOff x="533400" y="760927"/>
              <a:chExt cx="7924801" cy="1602348"/>
            </a:xfrm>
            <a:grpFill/>
          </p:grpSpPr>
          <p:sp>
            <p:nvSpPr>
              <p:cNvPr id="22" name="Striped Right Arrow 21"/>
              <p:cNvSpPr/>
              <p:nvPr/>
            </p:nvSpPr>
            <p:spPr>
              <a:xfrm>
                <a:off x="533400" y="760927"/>
                <a:ext cx="2057399" cy="1602348"/>
              </a:xfrm>
              <a:prstGeom prst="stripedRightArrow">
                <a:avLst/>
              </a:prstGeom>
              <a:grpFill/>
              <a:ln w="44450">
                <a:solidFill>
                  <a:schemeClr val="accent1"/>
                </a:solidFill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sunse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তারিখ</a:t>
                </a:r>
                <a:endPara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Flowchart: Alternate Process 22"/>
              <p:cNvSpPr/>
              <p:nvPr/>
            </p:nvSpPr>
            <p:spPr>
              <a:xfrm>
                <a:off x="2737830" y="1009871"/>
                <a:ext cx="5720371" cy="1181734"/>
              </a:xfrm>
              <a:prstGeom prst="flowChartAlternateProcess">
                <a:avLst/>
              </a:prstGeom>
              <a:grpFill/>
              <a:ln w="44450">
                <a:solidFill>
                  <a:schemeClr val="accent1"/>
                </a:solidFill>
              </a:ln>
              <a:scene3d>
                <a:camera prst="orthographicFront"/>
                <a:lightRig rig="sunse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BD" sz="4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40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০৫/</a:t>
                </a:r>
                <a:r>
                  <a:rPr lang="en-US" sz="400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10</a:t>
                </a:r>
                <a:r>
                  <a:rPr lang="bn-BD" sz="400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/২০১৫</a:t>
                </a:r>
                <a:endParaRPr lang="bn-BD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80156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914400"/>
            <a:ext cx="3429000" cy="21336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41275"/>
          <a:scene3d>
            <a:camera prst="orthographicFront"/>
            <a:lightRig rig="threePt" dir="t"/>
          </a:scene3d>
          <a:sp3d>
            <a:bevelT w="1714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876800" y="914400"/>
            <a:ext cx="3429000" cy="21336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412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841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3400" y="3505200"/>
            <a:ext cx="3429000" cy="21336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50800"/>
          <a:scene3d>
            <a:camera prst="orthographicFront"/>
            <a:lightRig rig="threePt" dir="t"/>
          </a:scene3d>
          <a:sp3d>
            <a:bevelT w="2032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876800" y="3505200"/>
            <a:ext cx="3429000" cy="21336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53975"/>
          <a:scene3d>
            <a:camera prst="orthographicFront"/>
            <a:lightRig rig="threePt" dir="t"/>
          </a:scene3d>
          <a:sp3d>
            <a:bevelT w="1905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586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676400" y="472440"/>
            <a:ext cx="6096000" cy="2438400"/>
          </a:xfrm>
          <a:prstGeom prst="horizontalScroll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700" dirty="0"/>
          </a:p>
          <a:p>
            <a:pPr algn="ctr"/>
            <a:r>
              <a:rPr lang="bn-BD" sz="138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</a:t>
            </a:r>
            <a:endParaRPr lang="en-US" sz="138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700" dirty="0"/>
          </a:p>
        </p:txBody>
      </p:sp>
      <p:sp>
        <p:nvSpPr>
          <p:cNvPr id="5" name="Vertical Scroll 4"/>
          <p:cNvSpPr/>
          <p:nvPr/>
        </p:nvSpPr>
        <p:spPr>
          <a:xfrm>
            <a:off x="1371600" y="3093720"/>
            <a:ext cx="6629400" cy="2590800"/>
          </a:xfrm>
          <a:prstGeom prst="verticalScroll">
            <a:avLst/>
          </a:prstGeom>
          <a:solidFill>
            <a:schemeClr val="tx2">
              <a:lumMod val="10000"/>
              <a:lumOff val="90000"/>
              <a:alpha val="36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6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সেটের প্রাথমিক ধারণা, প্রকাশ পদ্ধতি ও কার্যবিধি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96474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981200"/>
            <a:ext cx="8305800" cy="3878263"/>
          </a:xfrm>
        </p:spPr>
        <p:txBody>
          <a:bodyPr>
            <a:noAutofit/>
          </a:bodyPr>
          <a:lstStyle/>
          <a:p>
            <a:pPr>
              <a:buFont typeface="Wingdings"/>
              <a:buChar char="r"/>
            </a:pPr>
            <a:endParaRPr lang="bn-BD" sz="40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>
              <a:buFont typeface="Wingdings"/>
              <a:buChar char="r"/>
            </a:pPr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ingdings"/>
              </a:rPr>
              <a:t>সেট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ingdings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ingdings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>
              <a:buFont typeface="Wingdings"/>
              <a:buChar char="r"/>
            </a:pPr>
            <a:r>
              <a:rPr lang="en-US" sz="40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ingdings"/>
              </a:rPr>
              <a:t>সেট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প্রকাশের পদ্ধতি 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>
              <a:buFont typeface="Wingdings"/>
              <a:buChar char="r"/>
            </a:pPr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 সেটের সংযোগ ও ছেদ ব্যাখ্যা এবং যাচাই করতে পারবে।</a:t>
            </a:r>
          </a:p>
          <a:p>
            <a:pPr marL="0" indent="0"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3733800" cy="1371600"/>
          </a:xfrm>
          <a:solidFill>
            <a:schemeClr val="tx2">
              <a:lumMod val="10000"/>
              <a:lumOff val="90000"/>
            </a:schemeClr>
          </a:solidFill>
          <a:ln w="76200" cmpd="sng">
            <a:solidFill>
              <a:srgbClr val="C0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234950" h="215900"/>
          </a:sp3d>
        </p:spPr>
        <p:txBody>
          <a:bodyPr>
            <a:no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endParaRPr lang="en-US" sz="8000" dirty="0"/>
          </a:p>
        </p:txBody>
      </p:sp>
    </p:spTree>
    <p:extLst>
      <p:ext uri="{BB962C8B-B14F-4D97-AF65-F5344CB8AC3E}">
        <p14:creationId xmlns="" xmlns:p14="http://schemas.microsoft.com/office/powerpoint/2010/main" val="18015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1"/>
            <a:ext cx="3048000" cy="3968886"/>
          </a:xfrm>
          <a:prstGeom prst="rect">
            <a:avLst/>
          </a:prstGeom>
          <a:noFill/>
          <a:ln w="5397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273050" h="222250"/>
          </a:sp3d>
        </p:spPr>
      </p:pic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4572000" y="3627447"/>
            <a:ext cx="4343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Arial Narrow" pitchFamily="34" charset="0"/>
              </a:rPr>
              <a:t>George Ferdinand Ludwig Philip Cantor</a:t>
            </a:r>
            <a:endParaRPr lang="bn-BD" sz="3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জর্জ ফার্ডিন্যান্ড লুইগ ফিলিপ  ক্যান্টর</a:t>
            </a:r>
            <a:r>
              <a:rPr lang="bn-BD" b="1" dirty="0" smtClean="0">
                <a:solidFill>
                  <a:srgbClr val="000000"/>
                </a:solidFill>
                <a:latin typeface="NikoshBAN"/>
              </a:rPr>
              <a:t> </a:t>
            </a:r>
            <a:endParaRPr lang="en-US" sz="3200" b="1" dirty="0">
              <a:solidFill>
                <a:srgbClr val="000000"/>
              </a:solidFill>
              <a:latin typeface="NikoshBAN"/>
            </a:endParaRPr>
          </a:p>
        </p:txBody>
      </p:sp>
      <p:sp>
        <p:nvSpPr>
          <p:cNvPr id="35871" name="Rectangle 31"/>
          <p:cNvSpPr>
            <a:spLocks noGrp="1" noChangeArrowheads="1"/>
          </p:cNvSpPr>
          <p:nvPr>
            <p:ph type="title"/>
          </p:nvPr>
        </p:nvSpPr>
        <p:spPr>
          <a:xfrm>
            <a:off x="2819400" y="609600"/>
            <a:ext cx="3276600" cy="1143000"/>
          </a:xfrm>
          <a:solidFill>
            <a:schemeClr val="tx2">
              <a:lumMod val="10000"/>
              <a:lumOff val="90000"/>
            </a:schemeClr>
          </a:solidFill>
          <a:ln w="41275"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196850" h="1397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Ctr="0">
            <a:noAutofit/>
          </a:bodyPr>
          <a:lstStyle/>
          <a:p>
            <a:pPr algn="ctr"/>
            <a:r>
              <a:rPr lang="bn-BD" sz="6000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সেটের জনক</a:t>
            </a:r>
            <a:endParaRPr lang="en-US" sz="6000" dirty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170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0" grpId="0"/>
      <p:bldP spid="358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89560" y="1752600"/>
            <a:ext cx="4739640" cy="4099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BD" sz="24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q"/>
            </a:pPr>
            <a:r>
              <a:rPr lang="bn-BD" sz="39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সদৃশ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্য</a:t>
            </a:r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/ একই </a:t>
            </a:r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endParaRPr lang="en-US" sz="40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q"/>
            </a:pP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একত্রে </a:t>
            </a:r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bn-BD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সমাবেশ/ সংগ্রহ</a:t>
            </a:r>
            <a:endParaRPr lang="en-US" sz="40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q"/>
            </a:pPr>
            <a:r>
              <a:rPr lang="en-US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বাস্তব জগতের বস্তু</a:t>
            </a:r>
            <a:endParaRPr lang="en-US" sz="44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q"/>
            </a:pPr>
            <a:r>
              <a:rPr lang="en-US" sz="44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নির্দিষ্ট সংখ্যক বস্তু</a:t>
            </a:r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792480"/>
            <a:ext cx="3505200" cy="990600"/>
          </a:xfrm>
          <a:solidFill>
            <a:schemeClr val="accent3">
              <a:lumMod val="20000"/>
              <a:lumOff val="80000"/>
            </a:schemeClr>
          </a:solidFill>
          <a:ln w="444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260350" h="196850"/>
            <a:bevelB/>
          </a:sp3d>
        </p:spPr>
        <p:txBody>
          <a:bodyPr>
            <a:noAutofit/>
          </a:bodyPr>
          <a:lstStyle/>
          <a:p>
            <a:pPr algn="ctr"/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42560" y="762000"/>
            <a:ext cx="3505200" cy="51054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539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846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962400"/>
            <a:ext cx="8229600" cy="1828800"/>
          </a:xfrm>
          <a:solidFill>
            <a:schemeClr val="accent4">
              <a:lumMod val="40000"/>
              <a:lumOff val="60000"/>
            </a:schemeClr>
          </a:solidFill>
          <a:ln w="508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330200" h="152400"/>
          </a:sp3d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bn-BD" sz="8800" dirty="0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সেটের সংজ্ঞা গঠন কর</a:t>
            </a:r>
            <a:endParaRPr lang="bn-BD" sz="8800" dirty="0">
              <a:solidFill>
                <a:srgbClr val="002060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2133600" y="594360"/>
            <a:ext cx="4724400" cy="1219200"/>
          </a:xfrm>
          <a:solidFill>
            <a:schemeClr val="accent4">
              <a:lumMod val="40000"/>
              <a:lumOff val="60000"/>
              <a:alpha val="78000"/>
            </a:schemeClr>
          </a:solidFill>
          <a:ln w="476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23850" h="209550"/>
          </a:sp3d>
        </p:spPr>
        <p:txBody>
          <a:bodyPr anchorCtr="0">
            <a:noAutofit/>
          </a:bodyPr>
          <a:lstStyle/>
          <a:p>
            <a:pPr algn="ctr"/>
            <a:r>
              <a:rPr lang="bn-BD" sz="8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8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505200" y="2057400"/>
            <a:ext cx="1981200" cy="1752600"/>
          </a:xfrm>
          <a:prstGeom prst="downArrow">
            <a:avLst/>
          </a:prstGeom>
          <a:solidFill>
            <a:schemeClr val="bg2">
              <a:alpha val="28000"/>
            </a:schemeClr>
          </a:solidFill>
          <a:ln w="47625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241300" h="184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9098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nimBg="1"/>
      <p:bldP spid="7172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171</TotalTime>
  <Words>286</Words>
  <Application>Microsoft Office PowerPoint</Application>
  <PresentationFormat>On-screen Show (4:3)</PresentationFormat>
  <Paragraphs>107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Concourse</vt:lpstr>
      <vt:lpstr>Equation</vt:lpstr>
      <vt:lpstr>Slide 1</vt:lpstr>
      <vt:lpstr>Slide 2</vt:lpstr>
      <vt:lpstr>Slide 3</vt:lpstr>
      <vt:lpstr>Slide 4</vt:lpstr>
      <vt:lpstr>Slide 5</vt:lpstr>
      <vt:lpstr>শিখনফল</vt:lpstr>
      <vt:lpstr>সেটের জনক</vt:lpstr>
      <vt:lpstr>লক্ষ্য কর</vt:lpstr>
      <vt:lpstr>একক কাজ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Computer</cp:lastModifiedBy>
  <cp:revision>41</cp:revision>
  <dcterms:created xsi:type="dcterms:W3CDTF">2006-08-16T00:00:00Z</dcterms:created>
  <dcterms:modified xsi:type="dcterms:W3CDTF">2009-04-13T08:06:05Z</dcterms:modified>
</cp:coreProperties>
</file>